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04B48D-85B5-4C82-A39C-B94CAC0C305E}">
  <a:tblStyle styleId="{6104B48D-85B5-4C82-A39C-B94CAC0C30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4916afc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4916afc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4916afc3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4916afc3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916afc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916afc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916afc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916afc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4916afc3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4916afc3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916afc3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916afc3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916af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916af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4916afc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4916afc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4916afc3a_1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4916afc3a_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916afc3a_1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916afc3a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4916afc3a_1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4916afc3a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4916afc3a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4916afc3a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916afc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916afc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916afc3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4916afc3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18067" y="70380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625" y="8118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18067" y="680581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38069" l="19726" r="19671" t="37226"/>
          <a:stretch/>
        </p:blipFill>
        <p:spPr>
          <a:xfrm>
            <a:off x="7204600" y="4060750"/>
            <a:ext cx="1673476" cy="64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15725" y="811825"/>
            <a:ext cx="8610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Apollo </a:t>
            </a:r>
            <a:r>
              <a:rPr lang="en"/>
              <a:t>Conceptual</a:t>
            </a:r>
            <a:r>
              <a:rPr lang="en"/>
              <a:t> </a:t>
            </a:r>
            <a:r>
              <a:rPr lang="en"/>
              <a:t>Architecture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315725" y="3902975"/>
            <a:ext cx="845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 Brasoveanu (Presenter), Andrew Wilker, Nathan Perriman, Theo Raptis (Presenter)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https://youtu.be/wrzigNbKpHk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37323" l="0" r="0" t="34493"/>
          <a:stretch/>
        </p:blipFill>
        <p:spPr>
          <a:xfrm>
            <a:off x="2426450" y="2254700"/>
            <a:ext cx="4067449" cy="10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Interfaces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Breakdown by modules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Information In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Perception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Routing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Localization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CanBus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Information Out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Human Machine Interface (HMI)</a:t>
            </a:r>
            <a:endParaRPr sz="1500"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use cases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Automobile drives the user to a destination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Automobile parks itself</a:t>
            </a:r>
            <a:endParaRPr sz="1600"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- Use Case 1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250" y="1392400"/>
            <a:ext cx="5423501" cy="35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- Use Case 2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13" y="1392400"/>
            <a:ext cx="5297025" cy="37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Lessons Learned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Limitations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Group has only 4 members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Documentation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Limited prior experience with </a:t>
            </a:r>
            <a:r>
              <a:rPr lang="en" sz="1500"/>
              <a:t>autonomous</a:t>
            </a:r>
            <a:r>
              <a:rPr lang="en" sz="1500"/>
              <a:t> driving domain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Lessons Learned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Potential for group to be more productive in future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Enhanced understanding of conceptual architecture in theory and in practice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First look at autonomous driving domain</a:t>
            </a:r>
            <a:endParaRPr sz="1500"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Architectural style features layered, publish-subscribe and process control design patterns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degree of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Depends on several subsystems for correct operation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Various modules which ingest and transmit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main use-cases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Automobile drives user to destination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Automobile parks itself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Report suffered from some limitations, but many lessons were learned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Experience will be beneficial for next assignment</a:t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66375" y="765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Roles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171000" y="1464300"/>
            <a:ext cx="89451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 Brasoveanu 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Abstract, Introduction, Derivation Process, Conclusion, ½ Slides and Presentation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Andrew Wilker 		Group Leader, Use Cases, Sequence Diagrams, Box-and-line diagrams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Nathan Perriman 	Concurrency, Subsystems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 Raptis		Architectural Style, External Interfaces, Limitations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½ Slides and Presentation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Autonomous driving open source library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Focus on Apollo Cyber 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Covers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Architectural</a:t>
            </a:r>
            <a:r>
              <a:rPr lang="en" sz="1600"/>
              <a:t> Style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Concurrency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Subsystems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External Interfaces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Cases (with sequence diagrams)</a:t>
            </a:r>
            <a:endParaRPr sz="1600"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Derivation Process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7650" y="1924725"/>
            <a:ext cx="76887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Gather resources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the subsystems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Resolve </a:t>
            </a:r>
            <a:r>
              <a:rPr lang="en" sz="1800"/>
              <a:t>dependencies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architecture with sequence </a:t>
            </a:r>
            <a:r>
              <a:rPr lang="en" sz="1800"/>
              <a:t>diagrams </a:t>
            </a:r>
            <a:endParaRPr sz="1800"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</a:t>
            </a:r>
            <a:r>
              <a:rPr lang="en"/>
              <a:t> Styles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1464300"/>
            <a:ext cx="7688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Layered </a:t>
            </a:r>
            <a:r>
              <a:rPr lang="en" sz="1800"/>
              <a:t>Architecture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Publish-Subscribe Architecture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of “talkers”</a:t>
            </a:r>
            <a:r>
              <a:rPr lang="en" sz="1800"/>
              <a:t> and “</a:t>
            </a:r>
            <a:r>
              <a:rPr lang="en" sz="1800"/>
              <a:t>listeners</a:t>
            </a:r>
            <a:r>
              <a:rPr lang="en" sz="1800"/>
              <a:t>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Control </a:t>
            </a:r>
            <a:r>
              <a:rPr lang="en" sz="1800"/>
              <a:t>Architecture</a:t>
            </a:r>
            <a:r>
              <a:rPr lang="en" sz="1800"/>
              <a:t> </a:t>
            </a:r>
            <a:endParaRPr sz="18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075" y="1664075"/>
            <a:ext cx="5173650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09600" y="1494625"/>
            <a:ext cx="8568600" cy="31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Modules can run </a:t>
            </a:r>
            <a:r>
              <a:rPr lang="en" sz="1800"/>
              <a:t>independent</a:t>
            </a:r>
            <a:r>
              <a:rPr lang="en" sz="1800"/>
              <a:t> of each other through the use of publish-</a:t>
            </a:r>
            <a:r>
              <a:rPr lang="en" sz="1800"/>
              <a:t>subscribe</a:t>
            </a:r>
            <a:r>
              <a:rPr lang="en" sz="1800"/>
              <a:t> style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Process control style allows Controller to make changes in real time to movement parameters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StoryTelling Module prepares vehicle for future complex </a:t>
            </a:r>
            <a:r>
              <a:rPr lang="en" sz="1800"/>
              <a:t>scenarios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Monitor and Guardian modules determine status of system in motion</a:t>
            </a:r>
            <a:endParaRPr sz="1800"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3" name="Google Shape;133;p19"/>
          <p:cNvGraphicFramePr/>
          <p:nvPr/>
        </p:nvGraphicFramePr>
        <p:xfrm>
          <a:off x="811100" y="1601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{6104B48D-85B5-4C82-A39C-B94CAC0C305E}</a:tableStyleId>
              </a:tblPr>
              <a:tblGrid>
                <a:gridCol w="3690200"/>
                <a:gridCol w="3690200"/>
              </a:tblGrid>
              <a:tr h="281392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Perception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Prediction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Routing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Planning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Control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CanBus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Localization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DreamView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Monitor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Guardian</a:t>
                      </a:r>
                      <a:endParaRPr sz="18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Lato"/>
                        <a:buChar char="●"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Storytelling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36" y="1392400"/>
            <a:ext cx="3838914" cy="28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50" y="1392400"/>
            <a:ext cx="2659600" cy="28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66375" y="85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Architecture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50" y="1392400"/>
            <a:ext cx="4501289" cy="34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